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0" r:id="rId1"/>
  </p:sldMasterIdLst>
  <p:notesMasterIdLst>
    <p:notesMasterId r:id="rId29"/>
  </p:notesMasterIdLst>
  <p:handoutMasterIdLst>
    <p:handoutMasterId r:id="rId30"/>
  </p:handoutMasterIdLst>
  <p:sldIdLst>
    <p:sldId id="353" r:id="rId2"/>
    <p:sldId id="412" r:id="rId3"/>
    <p:sldId id="462" r:id="rId4"/>
    <p:sldId id="461" r:id="rId5"/>
    <p:sldId id="442" r:id="rId6"/>
    <p:sldId id="413" r:id="rId7"/>
    <p:sldId id="456" r:id="rId8"/>
    <p:sldId id="463" r:id="rId9"/>
    <p:sldId id="443" r:id="rId10"/>
    <p:sldId id="452" r:id="rId11"/>
    <p:sldId id="453" r:id="rId12"/>
    <p:sldId id="445" r:id="rId13"/>
    <p:sldId id="448" r:id="rId14"/>
    <p:sldId id="449" r:id="rId15"/>
    <p:sldId id="450" r:id="rId16"/>
    <p:sldId id="464" r:id="rId17"/>
    <p:sldId id="437" r:id="rId18"/>
    <p:sldId id="416" r:id="rId19"/>
    <p:sldId id="417" r:id="rId20"/>
    <p:sldId id="441" r:id="rId21"/>
    <p:sldId id="465" r:id="rId22"/>
    <p:sldId id="420" r:id="rId23"/>
    <p:sldId id="460" r:id="rId24"/>
    <p:sldId id="435" r:id="rId25"/>
    <p:sldId id="454" r:id="rId26"/>
    <p:sldId id="457" r:id="rId27"/>
    <p:sldId id="382" r:id="rId28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Frutiger 55 Roman" pitchFamily="34" charset="0"/>
        <a:ea typeface="ＭＳ Ｐゴシック" pitchFamily="34" charset="-128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00"/>
    <a:srgbClr val="C0C0C0"/>
    <a:srgbClr val="FF9045"/>
    <a:srgbClr val="0000CC"/>
    <a:srgbClr val="6699FF"/>
    <a:srgbClr val="FF66CC"/>
    <a:srgbClr val="FFFF99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 autoAdjust="0"/>
    <p:restoredTop sz="98333" autoAdjust="0"/>
  </p:normalViewPr>
  <p:slideViewPr>
    <p:cSldViewPr snapToGrid="0">
      <p:cViewPr>
        <p:scale>
          <a:sx n="75" d="100"/>
          <a:sy n="75" d="100"/>
        </p:scale>
        <p:origin x="-1014" y="-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8.xml"/><Relationship Id="rId2" Type="http://schemas.openxmlformats.org/officeDocument/2006/relationships/slide" Target="slides/slide3.xml"/><Relationship Id="rId1" Type="http://schemas.openxmlformats.org/officeDocument/2006/relationships/slide" Target="slides/slide1.xml"/><Relationship Id="rId5" Type="http://schemas.openxmlformats.org/officeDocument/2006/relationships/slide" Target="slides/slide21.xml"/><Relationship Id="rId4" Type="http://schemas.openxmlformats.org/officeDocument/2006/relationships/slide" Target="slides/slide1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2" name="Rectangle 1042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19494" y="9377552"/>
            <a:ext cx="2734643" cy="312851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defTabSz="95274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  <a:defRPr sz="600">
                <a:latin typeface="Frutiger 55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GB"/>
              <a:t>Title</a:t>
            </a:r>
          </a:p>
          <a:p>
            <a:pPr>
              <a:defRPr/>
            </a:pPr>
            <a:r>
              <a:rPr lang="en-GB"/>
              <a:t>Freshfields Bruckhaus Deringer, </a:t>
            </a:r>
            <a:r>
              <a:rPr lang="en-US"/>
              <a:t>Date</a:t>
            </a:r>
            <a:endParaRPr lang="en-GB"/>
          </a:p>
          <a:p>
            <a:pPr>
              <a:defRPr/>
            </a:pPr>
            <a:r>
              <a:rPr lang="en-GB"/>
              <a:t> </a:t>
            </a:r>
          </a:p>
        </p:txBody>
      </p:sp>
      <p:sp>
        <p:nvSpPr>
          <p:cNvPr id="6163" name="Rectangle 1043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03287" y="9484496"/>
            <a:ext cx="279661" cy="166003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algn="r" defTabSz="952743">
              <a:spcBef>
                <a:spcPct val="6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 sz="800">
                <a:cs typeface="+mn-cs"/>
              </a:defRPr>
            </a:lvl1pPr>
          </a:lstStyle>
          <a:p>
            <a:pPr>
              <a:defRPr/>
            </a:pPr>
            <a:fld id="{782FDA8B-4391-45C8-85FC-F2137157F5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076" name="Line 1044"/>
          <p:cNvSpPr>
            <a:spLocks noChangeShapeType="1"/>
          </p:cNvSpPr>
          <p:nvPr/>
        </p:nvSpPr>
        <p:spPr bwMode="auto">
          <a:xfrm>
            <a:off x="3214516" y="9476516"/>
            <a:ext cx="34798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 lIns="91769" tIns="45885" rIns="91769" bIns="45885"/>
          <a:lstStyle/>
          <a:p>
            <a:pPr>
              <a:spcBef>
                <a:spcPct val="6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/>
            </a:pPr>
            <a:endParaRPr lang="en-IN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10015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2025" y="739775"/>
            <a:ext cx="4927600" cy="3695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3942" y="4731075"/>
            <a:ext cx="5033902" cy="443259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88345" tIns="44171" rIns="88345" bIns="441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3419494" y="9377552"/>
            <a:ext cx="2734643" cy="31285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defTabSz="95274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r>
              <a:rPr lang="en-GB" sz="600" dirty="0">
                <a:latin typeface="Frutiger 55 Roman" charset="0"/>
                <a:ea typeface="ＭＳ Ｐゴシック" charset="0"/>
                <a:cs typeface="+mn-cs"/>
              </a:rPr>
              <a:t>Title</a:t>
            </a:r>
          </a:p>
          <a:p>
            <a:pPr defTabSz="95274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r>
              <a:rPr lang="en-GB" sz="600" dirty="0" err="1">
                <a:latin typeface="Frutiger 55 Roman" charset="0"/>
                <a:ea typeface="ＭＳ Ｐゴシック" charset="0"/>
                <a:cs typeface="+mn-cs"/>
              </a:rPr>
              <a:t>Freshfields</a:t>
            </a:r>
            <a:r>
              <a:rPr lang="en-GB" sz="600" dirty="0">
                <a:latin typeface="Frutiger 55 Roman" charset="0"/>
                <a:ea typeface="ＭＳ Ｐゴシック" charset="0"/>
                <a:cs typeface="+mn-cs"/>
              </a:rPr>
              <a:t> Bruckhaus </a:t>
            </a:r>
            <a:r>
              <a:rPr lang="en-GB" sz="600" dirty="0" err="1">
                <a:latin typeface="Frutiger 55 Roman" charset="0"/>
                <a:ea typeface="ＭＳ Ｐゴシック" charset="0"/>
                <a:cs typeface="+mn-cs"/>
              </a:rPr>
              <a:t>Deringer</a:t>
            </a:r>
            <a:r>
              <a:rPr lang="en-GB" sz="600" dirty="0">
                <a:latin typeface="Frutiger 55 Roman" charset="0"/>
                <a:ea typeface="ＭＳ Ｐゴシック" charset="0"/>
                <a:cs typeface="+mn-cs"/>
              </a:rPr>
              <a:t>, </a:t>
            </a:r>
            <a:r>
              <a:rPr lang="en-US" sz="600" dirty="0">
                <a:latin typeface="Frutiger 55 Roman" charset="0"/>
                <a:ea typeface="ＭＳ Ｐゴシック" charset="0"/>
                <a:cs typeface="+mn-cs"/>
              </a:rPr>
              <a:t>Date</a:t>
            </a:r>
            <a:endParaRPr lang="en-GB" sz="600" dirty="0">
              <a:latin typeface="Frutiger 55 Roman" charset="0"/>
              <a:ea typeface="ＭＳ Ｐゴシック" charset="0"/>
              <a:cs typeface="+mn-cs"/>
            </a:endParaRPr>
          </a:p>
          <a:p>
            <a:pPr defTabSz="952743"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r>
              <a:rPr lang="en-GB" sz="600" dirty="0">
                <a:latin typeface="Frutiger 55 Roman" charset="0"/>
                <a:ea typeface="ＭＳ Ｐゴシック" charset="0"/>
                <a:cs typeface="+mn-cs"/>
              </a:rPr>
              <a:t> </a:t>
            </a: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3103287" y="9484496"/>
            <a:ext cx="279661" cy="1660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/>
          <a:lstStyle/>
          <a:p>
            <a:pPr algn="r" defTabSz="952743">
              <a:spcBef>
                <a:spcPct val="6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/>
            </a:pPr>
            <a:fld id="{7BCCAB06-3B92-439A-844D-D8756F7ED0F8}" type="slidenum">
              <a:rPr lang="en-GB" sz="800">
                <a:cs typeface="+mn-cs"/>
              </a:rPr>
              <a:pPr algn="r" defTabSz="952743">
                <a:spcBef>
                  <a:spcPct val="60000"/>
                </a:spcBef>
                <a:buClr>
                  <a:schemeClr val="accent2"/>
                </a:buClr>
                <a:buSzPct val="75000"/>
                <a:buFont typeface="Wingdings" pitchFamily="2" charset="2"/>
                <a:buNone/>
                <a:defRPr/>
              </a:pPr>
              <a:t>‹#›</a:t>
            </a:fld>
            <a:endParaRPr lang="en-GB" sz="800" dirty="0">
              <a:cs typeface="+mn-cs"/>
            </a:endParaRPr>
          </a:p>
        </p:txBody>
      </p:sp>
      <p:sp>
        <p:nvSpPr>
          <p:cNvPr id="4102" name="Line 16"/>
          <p:cNvSpPr>
            <a:spLocks noChangeShapeType="1"/>
          </p:cNvSpPr>
          <p:nvPr/>
        </p:nvSpPr>
        <p:spPr bwMode="auto">
          <a:xfrm>
            <a:off x="3214516" y="9476516"/>
            <a:ext cx="347987" cy="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 lIns="91769" tIns="45885" rIns="91769" bIns="45885"/>
          <a:lstStyle/>
          <a:p>
            <a:pPr>
              <a:spcBef>
                <a:spcPct val="6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/>
            </a:pPr>
            <a:endParaRPr lang="en-IN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1587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47607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7476079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FBD_reversed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9763" y="6042025"/>
            <a:ext cx="483711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3594100"/>
            <a:ext cx="9144000" cy="32639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>
              <a:spcBef>
                <a:spcPct val="60000"/>
              </a:spcBef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endParaRPr lang="en-US">
              <a:latin typeface="Frutiger 55 Roman" charset="0"/>
              <a:ea typeface="ＭＳ Ｐゴシック" charset="0"/>
              <a:cs typeface="+mn-cs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14335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0" tIns="0" rIns="0" bIns="0" anchor="ctr">
            <a:spAutoFit/>
          </a:bodyPr>
          <a:lstStyle/>
          <a:p>
            <a:pPr>
              <a:spcBef>
                <a:spcPct val="60000"/>
              </a:spcBef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endParaRPr lang="en-US">
              <a:latin typeface="Frutiger 55 Roman" charset="0"/>
              <a:ea typeface="ＭＳ Ｐゴシック" charset="0"/>
              <a:cs typeface="+mn-cs"/>
            </a:endParaRPr>
          </a:p>
        </p:txBody>
      </p:sp>
      <p:sp>
        <p:nvSpPr>
          <p:cNvPr id="7" name="Rectangle 9"/>
          <p:cNvSpPr>
            <a:spLocks noChangeAspect="1" noChangeArrowheads="1"/>
          </p:cNvSpPr>
          <p:nvPr/>
        </p:nvSpPr>
        <p:spPr bwMode="auto">
          <a:xfrm>
            <a:off x="6985000" y="1433513"/>
            <a:ext cx="2159000" cy="2159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/>
        </p:spPr>
        <p:txBody>
          <a:bodyPr wrap="none" lIns="0" tIns="0" rIns="0" bIns="0" anchor="ctr">
            <a:spAutoFit/>
          </a:bodyPr>
          <a:lstStyle/>
          <a:p>
            <a:pPr>
              <a:spcBef>
                <a:spcPct val="60000"/>
              </a:spcBef>
              <a:buClr>
                <a:schemeClr val="accent2"/>
              </a:buClr>
              <a:buSzPct val="75000"/>
              <a:buFont typeface="Wingdings" charset="0"/>
              <a:buNone/>
              <a:defRPr/>
            </a:pPr>
            <a:endParaRPr lang="en-US">
              <a:latin typeface="Frutiger 55 Roman" charset="0"/>
              <a:ea typeface="ＭＳ Ｐゴシック" charset="0"/>
              <a:cs typeface="+mn-cs"/>
            </a:endParaRPr>
          </a:p>
        </p:txBody>
      </p:sp>
      <p:sp>
        <p:nvSpPr>
          <p:cNvPr id="171010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65125" y="1600200"/>
            <a:ext cx="6515100" cy="304800"/>
          </a:xfrm>
          <a:extLst/>
        </p:spPr>
        <p:txBody>
          <a:bodyPr/>
          <a:lstStyle>
            <a:lvl1pPr>
              <a:defRPr noProof="1">
                <a:solidFill>
                  <a:srgbClr val="000000"/>
                </a:solidFill>
              </a:defRPr>
            </a:lvl1pPr>
          </a:lstStyle>
          <a:p>
            <a:pPr lvl="0"/>
            <a:r>
              <a:rPr noProof="1" smtClean="0"/>
              <a:t>Click to edit Master title style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65125" y="3228975"/>
            <a:ext cx="6554788" cy="301625"/>
          </a:xfrm>
          <a:extLst/>
        </p:spPr>
        <p:txBody>
          <a:bodyPr anchor="b">
            <a:sp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Font typeface="Wingdings" charset="0"/>
              <a:buNone/>
              <a:defRPr sz="1800" noProof="1">
                <a:solidFill>
                  <a:srgbClr val="000000"/>
                </a:solidFill>
              </a:defRPr>
            </a:lvl1pPr>
          </a:lstStyle>
          <a:p>
            <a:pPr lvl="0"/>
            <a:r>
              <a:rPr noProof="1" smtClean="0"/>
              <a:t>Click to edit Master subtitle style</a:t>
            </a:r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quarter" idx="10"/>
          </p:nvPr>
        </p:nvSpPr>
        <p:spPr>
          <a:xfrm>
            <a:off x="279400" y="2457450"/>
            <a:ext cx="6334125" cy="260350"/>
          </a:xfrm>
        </p:spPr>
        <p:txBody>
          <a:bodyPr lIns="91440" tIns="45720" rIns="91440" bIns="45720"/>
          <a:lstStyle>
            <a:lvl1pPr algn="l">
              <a:defRPr sz="1800"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A1DCCC4-2891-41DD-BF9E-F2BDDD3D028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1150" y="444500"/>
            <a:ext cx="2089150" cy="536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0525" y="444500"/>
            <a:ext cx="6118225" cy="536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32D802FE-45EE-4F68-9315-AE67E3C78FC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1348AD3-D848-462F-AC4B-41BF81FFBB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5F910A6F-8D41-4C64-81DF-70AEFBE2EF9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3700" y="1365250"/>
            <a:ext cx="4102100" cy="44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65250"/>
            <a:ext cx="4102100" cy="444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714C571-C66D-4F8E-9584-0CFE4C66672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8FA54327-E438-4A2B-923D-DB7F972D40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F0CB5B2-B23E-4CB8-92B6-E58D3974F6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6B6C89E5-E0D7-4C2A-ACD3-56D06677907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AE4F8528-A05C-49C6-89BC-7B2DE866DE9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1BDDB78-8F4B-495C-9640-D1C5DD284FA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invGray">
          <a:xfrm>
            <a:off x="393700" y="1365250"/>
            <a:ext cx="8356600" cy="444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1" smtClean="0"/>
              <a:t>Click to edit Master text styles</a:t>
            </a:r>
          </a:p>
          <a:p>
            <a:pPr lvl="1"/>
            <a:r>
              <a:rPr lang="en-GB" noProof="1" smtClean="0"/>
              <a:t>Second level</a:t>
            </a:r>
          </a:p>
          <a:p>
            <a:pPr lvl="2"/>
            <a:r>
              <a:rPr lang="en-GB" noProof="1" smtClean="0"/>
              <a:t>Third level</a:t>
            </a:r>
          </a:p>
          <a:p>
            <a:pPr lvl="3"/>
            <a:r>
              <a:rPr lang="en-GB" noProof="1" smtClean="0"/>
              <a:t>Fourth level</a:t>
            </a:r>
          </a:p>
          <a:p>
            <a:pPr lvl="4"/>
            <a:r>
              <a:rPr lang="en-GB" noProof="1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0525" y="444500"/>
            <a:ext cx="79422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79450" y="95250"/>
            <a:ext cx="8370888" cy="287338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60000"/>
              </a:spcBef>
              <a:buClr>
                <a:schemeClr val="accent2"/>
              </a:buClr>
              <a:buSzPct val="75000"/>
              <a:buFont typeface="Wingdings" charset="0"/>
              <a:buNone/>
              <a:defRPr sz="1000" smtClean="0">
                <a:latin typeface="Frutiger 55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Privileged and confidential</a:t>
            </a:r>
            <a:endParaRPr lang="en-GB"/>
          </a:p>
        </p:txBody>
      </p:sp>
      <p:sp>
        <p:nvSpPr>
          <p:cNvPr id="16999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850" y="6594475"/>
            <a:ext cx="7997825" cy="23177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>
                <a:schemeClr val="accent2"/>
              </a:buClr>
              <a:buSzPct val="75000"/>
              <a:buFont typeface="Wingdings" charset="0"/>
              <a:buNone/>
              <a:defRPr sz="1000">
                <a:latin typeface="Frutiger 55 Roman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9993" name="Rectangle 9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8089900" y="6521450"/>
            <a:ext cx="960438" cy="37465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/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r">
              <a:spcBef>
                <a:spcPct val="60000"/>
              </a:spcBef>
              <a:buClr>
                <a:schemeClr val="accent2"/>
              </a:buClr>
              <a:buSzPct val="75000"/>
              <a:buFont typeface="Wingdings" pitchFamily="2" charset="2"/>
              <a:buNone/>
              <a:defRPr sz="1000" b="1">
                <a:cs typeface="+mn-cs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FF9D6844-2486-4FC6-96D5-101CAC80AC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Frutiger 55 Roman" charset="0"/>
          <a:ea typeface="ＭＳ Ｐゴシック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569913" indent="-282575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2pPr>
      <a:lvl3pPr marL="855663" indent="-284163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3pPr>
      <a:lvl4pPr marL="1141413" indent="-284163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4pPr>
      <a:lvl5pPr marL="1427163" indent="-284163" algn="l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</a:defRPr>
      </a:lvl5pPr>
      <a:lvl6pPr marL="1884363" indent="-284163" algn="l" rtl="0" fontAlgn="base">
        <a:spcBef>
          <a:spcPct val="50000"/>
        </a:spcBef>
        <a:spcAft>
          <a:spcPct val="0"/>
        </a:spcAft>
        <a:buClr>
          <a:schemeClr val="tx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6pPr>
      <a:lvl7pPr marL="2341563" indent="-284163" algn="l" rtl="0" fontAlgn="base">
        <a:spcBef>
          <a:spcPct val="50000"/>
        </a:spcBef>
        <a:spcAft>
          <a:spcPct val="0"/>
        </a:spcAft>
        <a:buClr>
          <a:schemeClr val="tx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7pPr>
      <a:lvl8pPr marL="2798763" indent="-284163" algn="l" rtl="0" fontAlgn="base">
        <a:spcBef>
          <a:spcPct val="50000"/>
        </a:spcBef>
        <a:spcAft>
          <a:spcPct val="0"/>
        </a:spcAft>
        <a:buClr>
          <a:schemeClr val="tx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8pPr>
      <a:lvl9pPr marL="3255963" indent="-284163" algn="l" rtl="0" fontAlgn="base">
        <a:spcBef>
          <a:spcPct val="50000"/>
        </a:spcBef>
        <a:spcAft>
          <a:spcPct val="0"/>
        </a:spcAft>
        <a:buClr>
          <a:schemeClr val="tx1"/>
        </a:buClr>
        <a:buFont typeface="Wingdings" charset="0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89" name="Rectangle 61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074988"/>
            <a:ext cx="6554788" cy="473976"/>
          </a:xfrm>
        </p:spPr>
        <p:txBody>
          <a:bodyPr/>
          <a:lstStyle/>
          <a:p>
            <a:pPr eaLnBrk="1" hangingPunct="1">
              <a:defRPr/>
            </a:pPr>
            <a:r>
              <a:rPr lang="en-GB" sz="1400" dirty="0" smtClean="0">
                <a:latin typeface="+mj-lt"/>
                <a:ea typeface="+mj-ea"/>
                <a:cs typeface="+mj-cs"/>
              </a:rPr>
              <a:t>Nihar Mody      </a:t>
            </a:r>
          </a:p>
          <a:p>
            <a:pPr eaLnBrk="1" hangingPunct="1">
              <a:defRPr/>
            </a:pPr>
            <a:r>
              <a:rPr lang="en-GB" sz="1400" dirty="0" smtClean="0">
                <a:latin typeface="+mj-lt"/>
                <a:ea typeface="+mj-ea"/>
                <a:cs typeface="+mj-cs"/>
              </a:rPr>
              <a:t>PLATINUM PARTNERS, INDIA 		29 May 2012</a:t>
            </a:r>
          </a:p>
        </p:txBody>
      </p:sp>
      <p:grpSp>
        <p:nvGrpSpPr>
          <p:cNvPr id="15362" name="Group 49"/>
          <p:cNvGrpSpPr>
            <a:grpSpLocks/>
          </p:cNvGrpSpPr>
          <p:nvPr/>
        </p:nvGrpSpPr>
        <p:grpSpPr bwMode="auto">
          <a:xfrm>
            <a:off x="9267825" y="0"/>
            <a:ext cx="3087688" cy="4732338"/>
            <a:chOff x="5843" y="0"/>
            <a:chExt cx="1945" cy="2981"/>
          </a:xfrm>
        </p:grpSpPr>
        <p:sp>
          <p:nvSpPr>
            <p:cNvPr id="15364" name="Comment 50"/>
            <p:cNvSpPr>
              <a:spLocks noChangeArrowheads="1"/>
            </p:cNvSpPr>
            <p:nvPr/>
          </p:nvSpPr>
          <p:spPr bwMode="gray">
            <a:xfrm>
              <a:off x="5843" y="0"/>
              <a:ext cx="1945" cy="1392"/>
            </a:xfrm>
            <a:prstGeom prst="rect">
              <a:avLst/>
            </a:prstGeom>
            <a:solidFill>
              <a:schemeClr val="tx1"/>
            </a:solidFill>
            <a:ln w="19050">
              <a:solidFill>
                <a:srgbClr val="CC331A"/>
              </a:solidFill>
              <a:miter lim="800000"/>
              <a:headEnd/>
              <a:tailEnd/>
            </a:ln>
          </p:spPr>
          <p:txBody>
            <a:bodyPr/>
            <a:lstStyle/>
            <a:p>
              <a:pPr>
                <a:spcBef>
                  <a:spcPct val="30000"/>
                </a:spcBef>
                <a:buClr>
                  <a:schemeClr val="bg2"/>
                </a:buClr>
                <a:buFont typeface="Wingdings" pitchFamily="2" charset="2"/>
                <a:buNone/>
              </a:pPr>
              <a:r>
                <a:rPr lang="en-GB" sz="1400" dirty="0">
                  <a:solidFill>
                    <a:schemeClr val="bg1"/>
                  </a:solidFill>
                </a:rPr>
                <a:t>To insert other ready-formatted pages: </a:t>
              </a:r>
            </a:p>
            <a:p>
              <a:pPr>
                <a:spcBef>
                  <a:spcPct val="30000"/>
                </a:spcBef>
                <a:buClr>
                  <a:schemeClr val="bg2"/>
                </a:buClr>
                <a:buFont typeface="Wingdings" pitchFamily="2" charset="2"/>
                <a:buNone/>
              </a:pPr>
              <a:r>
                <a:rPr lang="en-GB" sz="1400" dirty="0">
                  <a:solidFill>
                    <a:schemeClr val="bg1"/>
                  </a:solidFill>
                </a:rPr>
                <a:t>go to the insert menu/slides from files/ select </a:t>
              </a:r>
              <a:r>
                <a:rPr lang="ja-JP" altLang="en-GB" sz="1400">
                  <a:solidFill>
                    <a:schemeClr val="bg1"/>
                  </a:solidFill>
                  <a:latin typeface="Arial" charset="0"/>
                </a:rPr>
                <a:t>‘</a:t>
              </a:r>
              <a:r>
                <a:rPr lang="en-GB" altLang="ja-JP" sz="1400" i="1" dirty="0">
                  <a:solidFill>
                    <a:schemeClr val="bg1"/>
                  </a:solidFill>
                </a:rPr>
                <a:t>on-screen inserts.ppt</a:t>
              </a:r>
              <a:r>
                <a:rPr lang="ja-JP" altLang="en-GB" sz="1400">
                  <a:solidFill>
                    <a:schemeClr val="bg1"/>
                  </a:solidFill>
                  <a:latin typeface="Arial" charset="0"/>
                </a:rPr>
                <a:t>’</a:t>
              </a:r>
              <a:endParaRPr lang="en-GB" altLang="ja-JP" sz="1400" dirty="0">
                <a:solidFill>
                  <a:schemeClr val="bg1"/>
                </a:solidFill>
              </a:endParaRPr>
            </a:p>
            <a:p>
              <a:pPr>
                <a:spcBef>
                  <a:spcPct val="30000"/>
                </a:spcBef>
                <a:buClr>
                  <a:schemeClr val="bg2"/>
                </a:buClr>
                <a:buFont typeface="Wingdings" pitchFamily="2" charset="2"/>
                <a:buNone/>
              </a:pPr>
              <a:r>
                <a:rPr lang="en-GB" sz="1400" dirty="0">
                  <a:solidFill>
                    <a:schemeClr val="bg1"/>
                  </a:solidFill>
                </a:rPr>
                <a:t>Click the display button, then click the button on the right (marked with red below). </a:t>
              </a:r>
            </a:p>
            <a:p>
              <a:pPr>
                <a:spcBef>
                  <a:spcPct val="30000"/>
                </a:spcBef>
                <a:buClr>
                  <a:schemeClr val="bg2"/>
                </a:buClr>
                <a:buFont typeface="Wingdings" pitchFamily="2" charset="2"/>
                <a:buNone/>
              </a:pPr>
              <a:r>
                <a:rPr lang="en-GB" sz="1400" dirty="0">
                  <a:solidFill>
                    <a:schemeClr val="bg1"/>
                  </a:solidFill>
                </a:rPr>
                <a:t>Click on the slide(s) to insert then insert and close.</a:t>
              </a:r>
            </a:p>
          </p:txBody>
        </p:sp>
        <p:grpSp>
          <p:nvGrpSpPr>
            <p:cNvPr id="15365" name="Group 51"/>
            <p:cNvGrpSpPr>
              <a:grpSpLocks/>
            </p:cNvGrpSpPr>
            <p:nvPr/>
          </p:nvGrpSpPr>
          <p:grpSpPr bwMode="auto">
            <a:xfrm>
              <a:off x="5843" y="1392"/>
              <a:ext cx="1945" cy="1589"/>
              <a:chOff x="5843" y="1419"/>
              <a:chExt cx="1945" cy="1589"/>
            </a:xfrm>
          </p:grpSpPr>
          <p:pic>
            <p:nvPicPr>
              <p:cNvPr id="15366" name="Picture 52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5843" y="1419"/>
                <a:ext cx="1945" cy="158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15367" name="Rectangle 53"/>
              <p:cNvSpPr>
                <a:spLocks noChangeArrowheads="1"/>
              </p:cNvSpPr>
              <p:nvPr/>
            </p:nvSpPr>
            <p:spPr bwMode="auto">
              <a:xfrm>
                <a:off x="7609" y="1996"/>
                <a:ext cx="155" cy="192"/>
              </a:xfrm>
              <a:prstGeom prst="rect">
                <a:avLst/>
              </a:prstGeom>
              <a:noFill/>
              <a:ln w="38100">
                <a:solidFill>
                  <a:srgbClr val="990000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pPr>
                  <a:spcBef>
                    <a:spcPct val="60000"/>
                  </a:spcBef>
                  <a:buClr>
                    <a:schemeClr val="accent2"/>
                  </a:buClr>
                  <a:buSzPct val="75000"/>
                  <a:buFont typeface="Wingdings" pitchFamily="2" charset="2"/>
                  <a:buNone/>
                </a:pPr>
                <a:endParaRPr lang="en-US"/>
              </a:p>
            </p:txBody>
          </p:sp>
        </p:grpSp>
      </p:grp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365125" y="1600200"/>
            <a:ext cx="6515100" cy="677108"/>
          </a:xfrm>
        </p:spPr>
        <p:txBody>
          <a:bodyPr/>
          <a:lstStyle/>
          <a:p>
            <a:pPr eaLnBrk="1" hangingPunct="1"/>
            <a:r>
              <a:rPr lang="en-GB" sz="2200" dirty="0" smtClean="0"/>
              <a:t>Indian Securities Market:</a:t>
            </a:r>
            <a:br>
              <a:rPr lang="en-GB" sz="2200" dirty="0" smtClean="0"/>
            </a:br>
            <a:r>
              <a:rPr lang="en-GB" sz="2200" dirty="0" smtClean="0"/>
              <a:t>Legal Framework Overview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400" dirty="0" smtClean="0"/>
              <a:t>SEBI has framed detailed regulations covering a wide range:</a:t>
            </a:r>
          </a:p>
          <a:p>
            <a:pPr lvl="1" algn="just"/>
            <a:r>
              <a:rPr lang="en-US" sz="2200" dirty="0" smtClean="0"/>
              <a:t>Issue of Capital (Public, Rights, Bonus) and Disclosures</a:t>
            </a:r>
          </a:p>
          <a:p>
            <a:pPr lvl="1" algn="just"/>
            <a:r>
              <a:rPr lang="en-US" sz="2200" dirty="0" smtClean="0"/>
              <a:t>Takeovers</a:t>
            </a:r>
          </a:p>
          <a:p>
            <a:pPr lvl="1" algn="just"/>
            <a:r>
              <a:rPr lang="en-US" sz="2200" dirty="0" smtClean="0"/>
              <a:t>Insider Trading (including codes of conduct)</a:t>
            </a:r>
          </a:p>
          <a:p>
            <a:pPr lvl="1" algn="just"/>
            <a:r>
              <a:rPr lang="en-US" sz="2200" dirty="0" smtClean="0"/>
              <a:t>Market Manipulation</a:t>
            </a:r>
          </a:p>
          <a:p>
            <a:pPr lvl="1" algn="just"/>
            <a:r>
              <a:rPr lang="en-US" sz="2200" dirty="0" smtClean="0"/>
              <a:t>Unfair Trade Practices</a:t>
            </a:r>
          </a:p>
          <a:p>
            <a:pPr lvl="1" algn="just"/>
            <a:r>
              <a:rPr lang="en-US" sz="2200" dirty="0" smtClean="0"/>
              <a:t>Stock-brokers</a:t>
            </a:r>
          </a:p>
          <a:p>
            <a:pPr lvl="1" algn="just"/>
            <a:r>
              <a:rPr lang="en-US" sz="2200" dirty="0" smtClean="0"/>
              <a:t>Merchant bankers</a:t>
            </a:r>
          </a:p>
          <a:p>
            <a:pPr lvl="1" algn="just"/>
            <a:r>
              <a:rPr lang="en-US" sz="2200" dirty="0" smtClean="0"/>
              <a:t>Underwriters</a:t>
            </a:r>
            <a:endParaRPr lang="en-GB" sz="2200" dirty="0" smtClean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lvl="3" indent="-285750" algn="just"/>
            <a:r>
              <a:rPr lang="en-US" sz="2200" dirty="0" smtClean="0"/>
              <a:t>Foreign Institutional Investors</a:t>
            </a:r>
          </a:p>
          <a:p>
            <a:pPr marL="571500" lvl="3" indent="-285750" algn="just"/>
            <a:r>
              <a:rPr lang="en-US" sz="2200" dirty="0" smtClean="0"/>
              <a:t>Portfolio Managers</a:t>
            </a:r>
          </a:p>
          <a:p>
            <a:pPr marL="571500" lvl="3" indent="-285750" algn="just"/>
            <a:r>
              <a:rPr lang="en-US" sz="2200" dirty="0" smtClean="0"/>
              <a:t>Investment Funds</a:t>
            </a:r>
          </a:p>
          <a:p>
            <a:pPr marL="571500" lvl="3" indent="-285750" algn="just"/>
            <a:r>
              <a:rPr lang="en-US" sz="2200" dirty="0" smtClean="0"/>
              <a:t>Custodians</a:t>
            </a:r>
          </a:p>
          <a:p>
            <a:pPr marL="571500" lvl="3" indent="-285750" algn="just"/>
            <a:r>
              <a:rPr lang="en-GB" sz="2200" dirty="0" smtClean="0"/>
              <a:t>Depositories</a:t>
            </a:r>
          </a:p>
          <a:p>
            <a:pPr marL="571500" lvl="3" indent="-285750" algn="just"/>
            <a:r>
              <a:rPr lang="en-GB" sz="2200" dirty="0" smtClean="0"/>
              <a:t>Buy-backs by listed companies</a:t>
            </a:r>
          </a:p>
          <a:p>
            <a:pPr marL="571500" lvl="3" indent="-285750" algn="just"/>
            <a:r>
              <a:rPr lang="en-GB" sz="2200" dirty="0" smtClean="0"/>
              <a:t>Mutual Funds &amp; other Collective Investment Schemes</a:t>
            </a:r>
          </a:p>
          <a:p>
            <a:pPr marL="571500" lvl="3" indent="-285750" algn="just"/>
            <a:r>
              <a:rPr lang="en-GB" sz="2200" dirty="0" smtClean="0"/>
              <a:t>Credit rating agencies</a:t>
            </a:r>
          </a:p>
          <a:p>
            <a:pPr marL="571500" lvl="3" indent="-285750" algn="just"/>
            <a:r>
              <a:rPr lang="en-GB" sz="2200" dirty="0" smtClean="0"/>
              <a:t>Debenture trustees ..................................... and several others</a:t>
            </a:r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400" dirty="0" smtClean="0"/>
              <a:t>Statutes are periodically reviewed and updated</a:t>
            </a:r>
          </a:p>
          <a:p>
            <a:pPr lvl="1" algn="just"/>
            <a:r>
              <a:rPr lang="en-US" sz="2200" dirty="0" smtClean="0"/>
              <a:t>New Takeover Regulations in 2011:</a:t>
            </a:r>
          </a:p>
          <a:p>
            <a:pPr lvl="2" algn="just"/>
            <a:r>
              <a:rPr lang="en-US" sz="2200" dirty="0" smtClean="0"/>
              <a:t>Mandatory open offer  trigger increased from 15% to 25%</a:t>
            </a:r>
          </a:p>
          <a:p>
            <a:pPr lvl="2" algn="just"/>
            <a:r>
              <a:rPr lang="en-US" sz="2200" dirty="0" smtClean="0"/>
              <a:t>Minimum offer size increased from 20% to 26%</a:t>
            </a:r>
          </a:p>
          <a:p>
            <a:pPr lvl="2" algn="just"/>
            <a:r>
              <a:rPr lang="en-US" sz="2200" dirty="0" smtClean="0"/>
              <a:t>“control”  trigger for mandatory open offer retained</a:t>
            </a:r>
          </a:p>
          <a:p>
            <a:pPr lvl="2" algn="just"/>
            <a:r>
              <a:rPr lang="en-US" sz="2200" dirty="0" smtClean="0"/>
              <a:t> indirect ‘chain’ acquisition principle clarified</a:t>
            </a:r>
          </a:p>
          <a:p>
            <a:pPr lvl="2" algn="just"/>
            <a:r>
              <a:rPr lang="en-US" sz="2200" dirty="0" smtClean="0"/>
              <a:t>Non-compete fee and other ‘indirect’ payments to exiting promoters now part of open offer price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b="1" u="sng" dirty="0" smtClean="0"/>
              <a:t>Depositories Act, 1996</a:t>
            </a:r>
          </a:p>
          <a:p>
            <a:pPr lvl="1" algn="just"/>
            <a:r>
              <a:rPr lang="en-US" sz="2000" dirty="0" smtClean="0"/>
              <a:t>Securities held and transferred in </a:t>
            </a:r>
            <a:r>
              <a:rPr lang="en-US" sz="2000" dirty="0" err="1" smtClean="0"/>
              <a:t>dematerialised</a:t>
            </a:r>
            <a:r>
              <a:rPr lang="en-US" sz="2000" dirty="0" smtClean="0"/>
              <a:t> (electronic) form</a:t>
            </a:r>
          </a:p>
          <a:p>
            <a:pPr lvl="1" algn="just"/>
            <a:r>
              <a:rPr lang="en-US" sz="2000" dirty="0" smtClean="0"/>
              <a:t>Clearing and settlement processes on stock exchanges simplified and speedier</a:t>
            </a:r>
          </a:p>
          <a:p>
            <a:pPr lvl="1" algn="just"/>
            <a:r>
              <a:rPr lang="en-US" sz="2000" dirty="0" smtClean="0"/>
              <a:t>Greater convenience to investors and brokers– speed, ‘bad deliveries’, no dealing with and storing heaps of paper</a:t>
            </a:r>
          </a:p>
          <a:p>
            <a:pPr lvl="1" algn="just"/>
            <a:r>
              <a:rPr lang="en-US" sz="2000" dirty="0" smtClean="0"/>
              <a:t>Lower costs (no stamp duty) in securities trading</a:t>
            </a:r>
          </a:p>
          <a:p>
            <a:pPr lvl="1" algn="just"/>
            <a:r>
              <a:rPr lang="en-US" sz="2000" dirty="0" smtClean="0"/>
              <a:t>National Securities Depository Limited was inaugurated in November 1996 (77.95bn </a:t>
            </a:r>
            <a:r>
              <a:rPr lang="en-US" sz="2000" dirty="0" err="1" smtClean="0"/>
              <a:t>dematerialised</a:t>
            </a:r>
            <a:r>
              <a:rPr lang="en-US" sz="2000" dirty="0" smtClean="0"/>
              <a:t> shares of 6,801 companies as of 2009-10*)</a:t>
            </a:r>
          </a:p>
          <a:p>
            <a:pPr lvl="1" algn="just"/>
            <a:r>
              <a:rPr lang="en-US" sz="2000" dirty="0" smtClean="0"/>
              <a:t>Central Depository Services (India) Limited started operations in July 1999 (351.14bn </a:t>
            </a:r>
            <a:r>
              <a:rPr lang="en-US" sz="2000" dirty="0" err="1" smtClean="0"/>
              <a:t>dematerialised</a:t>
            </a:r>
            <a:r>
              <a:rPr lang="en-US" sz="2000" dirty="0" smtClean="0"/>
              <a:t> shares of 8,124 companies as of 2009-10*)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85800" y="6388100"/>
            <a:ext cx="599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*Source: SEBI Handbook of Statistics 2010</a:t>
            </a: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365250"/>
            <a:ext cx="8356600" cy="488315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400" b="1" u="sng" dirty="0" smtClean="0"/>
              <a:t>Securities Contracts (Regulation) Act, 1956</a:t>
            </a:r>
          </a:p>
          <a:p>
            <a:pPr lvl="1" algn="just"/>
            <a:r>
              <a:rPr lang="en-US" sz="2400" dirty="0" smtClean="0"/>
              <a:t>Gives the government (now SEBI) regulatory jurisdiction and supervisory control over stock exchanges </a:t>
            </a:r>
          </a:p>
          <a:p>
            <a:pPr lvl="1" algn="just"/>
            <a:r>
              <a:rPr lang="en-US" sz="2400" dirty="0" smtClean="0"/>
              <a:t>Regulates contracts relating to trading in securities</a:t>
            </a:r>
          </a:p>
          <a:p>
            <a:pPr lvl="1" algn="just"/>
            <a:r>
              <a:rPr lang="en-US" sz="2400" dirty="0" smtClean="0"/>
              <a:t>Requires companies to comply with listing agreement</a:t>
            </a:r>
          </a:p>
          <a:p>
            <a:pPr algn="just"/>
            <a:r>
              <a:rPr lang="en-US" sz="2400" b="1" u="sng" dirty="0" smtClean="0"/>
              <a:t>Companies Act, 1956</a:t>
            </a:r>
          </a:p>
          <a:p>
            <a:pPr lvl="1" algn="just"/>
            <a:r>
              <a:rPr lang="en-US" sz="2400" dirty="0" smtClean="0"/>
              <a:t>The primary statute dealing with Indian company law</a:t>
            </a:r>
          </a:p>
          <a:p>
            <a:pPr lvl="1" algn="just"/>
            <a:r>
              <a:rPr lang="en-US" sz="2400" dirty="0" smtClean="0"/>
              <a:t>Regulates the issue, allotment and transfer of securities, and aspects relating to company management</a:t>
            </a:r>
          </a:p>
          <a:p>
            <a:pPr lvl="1" algn="just"/>
            <a:r>
              <a:rPr lang="en-US" sz="2400" dirty="0" smtClean="0"/>
              <a:t>Also specifies standards of disclosure to be made in public issues of capital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Other Statutes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365250"/>
            <a:ext cx="8356600" cy="5124450"/>
          </a:xfrm>
        </p:spPr>
        <p:txBody>
          <a:bodyPr>
            <a:normAutofit fontScale="92500"/>
          </a:bodyPr>
          <a:lstStyle/>
          <a:p>
            <a:pPr algn="just"/>
            <a:r>
              <a:rPr lang="en-US" sz="2200" b="1" u="sng" dirty="0" smtClean="0"/>
              <a:t>Prevention of Money Laundering Act, 2002</a:t>
            </a:r>
          </a:p>
          <a:p>
            <a:pPr lvl="1" algn="just"/>
            <a:r>
              <a:rPr lang="en-US" sz="2200" dirty="0" smtClean="0"/>
              <a:t>Requires securities market intermediaries to maintain records of transactions and verify and maintain records of client identities</a:t>
            </a:r>
          </a:p>
          <a:p>
            <a:pPr algn="just"/>
            <a:r>
              <a:rPr lang="en-US" sz="2200" b="1" u="sng" dirty="0" smtClean="0"/>
              <a:t>Indian Contract Act, 1872</a:t>
            </a:r>
          </a:p>
          <a:p>
            <a:pPr lvl="1" algn="just"/>
            <a:r>
              <a:rPr lang="en-US" sz="2200" dirty="0" smtClean="0"/>
              <a:t>Codifies the law of contract in India, deals with valid, void and voidable contracts, manner of entering into, performing and enforcing contracts</a:t>
            </a:r>
          </a:p>
          <a:p>
            <a:pPr algn="just"/>
            <a:r>
              <a:rPr lang="en-US" sz="2200" b="1" u="sng" dirty="0" smtClean="0"/>
              <a:t>Indian Penal Code, 1860</a:t>
            </a:r>
          </a:p>
          <a:p>
            <a:pPr lvl="1" algn="just"/>
            <a:r>
              <a:rPr lang="en-US" sz="2200" dirty="0" smtClean="0"/>
              <a:t>Some securities related actions can also result in criminal offences, such as breach of trust, cheating and forgery</a:t>
            </a:r>
          </a:p>
          <a:p>
            <a:pPr algn="just"/>
            <a:r>
              <a:rPr lang="en-US" sz="2200" b="1" u="sng" dirty="0" smtClean="0"/>
              <a:t>Foreign Exchange Management Act, 1999</a:t>
            </a:r>
          </a:p>
          <a:p>
            <a:pPr lvl="1" algn="just"/>
            <a:r>
              <a:rPr lang="en-US" sz="2200" dirty="0" smtClean="0"/>
              <a:t>Relevant for non-residents investing in Indian securities– regulates types of investors, manner of investing, purchase and sale price, etc. </a:t>
            </a:r>
          </a:p>
          <a:p>
            <a:pPr algn="just"/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89" name="Rectangle 61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074988"/>
            <a:ext cx="6554788" cy="218586"/>
          </a:xfrm>
        </p:spPr>
        <p:txBody>
          <a:bodyPr/>
          <a:lstStyle/>
          <a:p>
            <a:pPr eaLnBrk="1" hangingPunct="1">
              <a:defRPr/>
            </a:pPr>
            <a:endParaRPr lang="en-GB" sz="1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365125" y="1600200"/>
            <a:ext cx="6515100" cy="338554"/>
          </a:xfrm>
        </p:spPr>
        <p:txBody>
          <a:bodyPr/>
          <a:lstStyle/>
          <a:p>
            <a:pPr eaLnBrk="1" hangingPunct="1"/>
            <a:r>
              <a:rPr lang="en-GB" sz="2200" dirty="0" smtClean="0"/>
              <a:t>Regulatory Framework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0" y="444500"/>
            <a:ext cx="9143999" cy="1046440"/>
          </a:xfrm>
        </p:spPr>
        <p:txBody>
          <a:bodyPr/>
          <a:lstStyle/>
          <a:p>
            <a:pPr algn="ctr"/>
            <a:r>
              <a:rPr lang="en-US" sz="3400" dirty="0" smtClean="0"/>
              <a:t>Overview of Different Regulatory Authorities</a:t>
            </a:r>
            <a:endParaRPr lang="en-GB" sz="3400" dirty="0"/>
          </a:p>
        </p:txBody>
      </p:sp>
      <p:sp>
        <p:nvSpPr>
          <p:cNvPr id="4" name="Rounded Rectangle 3"/>
          <p:cNvSpPr/>
          <p:nvPr/>
        </p:nvSpPr>
        <p:spPr>
          <a:xfrm>
            <a:off x="3021732" y="1531020"/>
            <a:ext cx="3096344" cy="79208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cap="small" dirty="0" smtClean="0">
                <a:latin typeface="Frutiger 55 Roman"/>
              </a:rPr>
              <a:t>Government of India</a:t>
            </a:r>
            <a:endParaRPr lang="en-IN" sz="2200" b="1" cap="small" dirty="0">
              <a:latin typeface="Frutiger 55 Roman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572000" y="1989138"/>
            <a:ext cx="0" cy="5762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rot="10800000">
            <a:off x="1587501" y="2565400"/>
            <a:ext cx="2840041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427538" y="2565400"/>
            <a:ext cx="39608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572000" y="2565400"/>
            <a:ext cx="0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8316913" y="2565400"/>
            <a:ext cx="0" cy="863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2008188" y="5791199"/>
            <a:ext cx="1439862" cy="83026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Frutiger 55 Roman"/>
              </a:rPr>
              <a:t>SEBI</a:t>
            </a:r>
            <a:endParaRPr lang="en-IN" b="1" dirty="0">
              <a:latin typeface="Frutiger 55 Roman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857250" y="3116263"/>
            <a:ext cx="1512888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/>
              <a:t>Ministry of Finance</a:t>
            </a:r>
            <a:endParaRPr lang="en-IN" b="1" cap="small" dirty="0"/>
          </a:p>
        </p:txBody>
      </p:sp>
      <p:sp>
        <p:nvSpPr>
          <p:cNvPr id="36" name="Rounded Rectangle 35"/>
          <p:cNvSpPr/>
          <p:nvPr/>
        </p:nvSpPr>
        <p:spPr>
          <a:xfrm>
            <a:off x="3563938" y="3573463"/>
            <a:ext cx="1871662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Ministry of Corporate Affairs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5651500" y="3573463"/>
            <a:ext cx="1800225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Ministry of Commerce &amp; Industry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7596188" y="3573463"/>
            <a:ext cx="1368425" cy="863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Frutiger 55 Roman"/>
              </a:rPr>
              <a:t>RBI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IN" b="1" dirty="0">
              <a:latin typeface="Frutiger 55 Roman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 rot="5400000">
            <a:off x="5942013" y="2995613"/>
            <a:ext cx="863600" cy="3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342900" y="5778500"/>
            <a:ext cx="12065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Frutiger 55 Roman"/>
              </a:rPr>
              <a:t>FIPB</a:t>
            </a:r>
            <a:endParaRPr lang="en-IN" b="1" dirty="0">
              <a:latin typeface="Frutiger 55 Roman"/>
            </a:endParaRPr>
          </a:p>
        </p:txBody>
      </p:sp>
      <p:sp>
        <p:nvSpPr>
          <p:cNvPr id="65" name="Rounded Rectangle 64"/>
          <p:cNvSpPr/>
          <p:nvPr/>
        </p:nvSpPr>
        <p:spPr>
          <a:xfrm>
            <a:off x="922338" y="4208463"/>
            <a:ext cx="1798637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Department of Economic Affairs</a:t>
            </a:r>
            <a:endParaRPr lang="en-IN" b="1" cap="small" dirty="0">
              <a:latin typeface="Frutiger 55 Roman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6875463" y="4437063"/>
            <a:ext cx="0" cy="936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Rounded Rectangle 67"/>
          <p:cNvSpPr/>
          <p:nvPr/>
        </p:nvSpPr>
        <p:spPr>
          <a:xfrm>
            <a:off x="6011863" y="5516563"/>
            <a:ext cx="2016125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Department of Industrial Policy &amp; Promotion</a:t>
            </a:r>
            <a:endParaRPr lang="en-IN" b="1" cap="small" dirty="0">
              <a:latin typeface="Frutiger 55 Roman"/>
            </a:endParaRPr>
          </a:p>
        </p:txBody>
      </p:sp>
      <p:cxnSp>
        <p:nvCxnSpPr>
          <p:cNvPr id="70" name="Straight Arrow Connector 69"/>
          <p:cNvCxnSpPr/>
          <p:nvPr/>
        </p:nvCxnSpPr>
        <p:spPr>
          <a:xfrm>
            <a:off x="4859338" y="4508500"/>
            <a:ext cx="0" cy="865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Rounded Rectangle 70"/>
          <p:cNvSpPr/>
          <p:nvPr/>
        </p:nvSpPr>
        <p:spPr>
          <a:xfrm>
            <a:off x="4284663" y="5516563"/>
            <a:ext cx="1655762" cy="1152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Registrar of Companies</a:t>
            </a:r>
            <a:endParaRPr lang="en-IN" b="1" cap="small" dirty="0">
              <a:latin typeface="Frutiger 55 Roman"/>
            </a:endParaRPr>
          </a:p>
        </p:txBody>
      </p:sp>
      <p:cxnSp>
        <p:nvCxnSpPr>
          <p:cNvPr id="42" name="Straight Arrow Connector 41"/>
          <p:cNvCxnSpPr>
            <a:endCxn id="35" idx="0"/>
          </p:cNvCxnSpPr>
          <p:nvPr/>
        </p:nvCxnSpPr>
        <p:spPr bwMode="auto">
          <a:xfrm rot="5400000">
            <a:off x="1350566" y="2841228"/>
            <a:ext cx="538163" cy="11906"/>
          </a:xfrm>
          <a:prstGeom prst="straightConnector1">
            <a:avLst/>
          </a:prstGeom>
          <a:ln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5" idx="2"/>
          </p:cNvCxnSpPr>
          <p:nvPr/>
        </p:nvCxnSpPr>
        <p:spPr bwMode="auto">
          <a:xfrm rot="5400000">
            <a:off x="1488679" y="4104084"/>
            <a:ext cx="249237" cy="794"/>
          </a:xfrm>
          <a:prstGeom prst="straightConnector1">
            <a:avLst/>
          </a:prstGeom>
          <a:ln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65" idx="2"/>
          </p:cNvCxnSpPr>
          <p:nvPr/>
        </p:nvCxnSpPr>
        <p:spPr bwMode="auto">
          <a:xfrm rot="5400000">
            <a:off x="1724423" y="5452666"/>
            <a:ext cx="188912" cy="5557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 bwMode="auto">
          <a:xfrm>
            <a:off x="1041400" y="5588000"/>
            <a:ext cx="1536700" cy="1588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 bwMode="auto">
          <a:xfrm rot="5400000">
            <a:off x="939800" y="5702300"/>
            <a:ext cx="228600" cy="1588"/>
          </a:xfrm>
          <a:prstGeom prst="straightConnector1">
            <a:avLst/>
          </a:prstGeom>
          <a:ln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 bwMode="auto">
          <a:xfrm rot="5400000">
            <a:off x="2501900" y="5715000"/>
            <a:ext cx="203200" cy="1588"/>
          </a:xfrm>
          <a:prstGeom prst="straightConnector1">
            <a:avLst/>
          </a:prstGeom>
          <a:ln>
            <a:headEnd type="none" w="med" len="med"/>
            <a:tailEnd type="arrow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Regulatory Authorities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u="sng" dirty="0" smtClean="0"/>
              <a:t>Department of Economic Affairs</a:t>
            </a:r>
          </a:p>
          <a:p>
            <a:pPr lvl="1" algn="just"/>
            <a:r>
              <a:rPr lang="en-US" sz="2200" dirty="0" smtClean="0"/>
              <a:t>Formulates and implements policies relating to the securities market, including under the Securities Contracts (Regulation) Act, 1957</a:t>
            </a:r>
            <a:endParaRPr lang="en-GB" sz="2200" dirty="0" smtClean="0"/>
          </a:p>
          <a:p>
            <a:pPr algn="just"/>
            <a:r>
              <a:rPr lang="en-US" sz="2400" b="1" u="sng" dirty="0" smtClean="0"/>
              <a:t>Ministry of Corporate Affairs</a:t>
            </a:r>
          </a:p>
          <a:p>
            <a:pPr lvl="1" algn="just"/>
            <a:r>
              <a:rPr lang="en-US" sz="2200" dirty="0" smtClean="0"/>
              <a:t>Responsible for administration of the Companies Act, 1956</a:t>
            </a:r>
          </a:p>
          <a:p>
            <a:pPr lvl="1" algn="just"/>
            <a:r>
              <a:rPr lang="en-US" sz="2200" dirty="0" smtClean="0"/>
              <a:t>Operates the Investor Protection Cell which provides a mechanism for facilitating the redress of investor  grievances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17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>
                <a:solidFill>
                  <a:srgbClr val="FFFFFF"/>
                </a:solidFill>
              </a:rPr>
              <a:t>Key Regulatory Authorities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u="sng" dirty="0" smtClean="0"/>
              <a:t>Reserve Bank of India</a:t>
            </a:r>
          </a:p>
          <a:p>
            <a:pPr lvl="1" algn="just"/>
            <a:r>
              <a:rPr lang="en-US" sz="2200" dirty="0" smtClean="0"/>
              <a:t>The monetary authority of India</a:t>
            </a:r>
          </a:p>
          <a:p>
            <a:pPr lvl="1" algn="just"/>
            <a:r>
              <a:rPr lang="en-US" sz="2200" dirty="0" smtClean="0"/>
              <a:t>Frames policies relating to movement of foreign exchange / investments by non resident investors</a:t>
            </a:r>
          </a:p>
          <a:p>
            <a:pPr algn="just"/>
            <a:r>
              <a:rPr lang="en-US" sz="2400" b="1" u="sng" dirty="0" smtClean="0"/>
              <a:t>FIPB</a:t>
            </a:r>
          </a:p>
          <a:p>
            <a:pPr lvl="1" algn="just"/>
            <a:r>
              <a:rPr lang="en-US" sz="2200" dirty="0" smtClean="0"/>
              <a:t>Considers and approves foreign direct investment proposals that do not fall under the automatic route for foreign investment</a:t>
            </a:r>
            <a:endParaRPr lang="en-GB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18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606425" y="4318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 Overview</a:t>
            </a:r>
            <a:endParaRPr lang="en-IN" sz="3400" dirty="0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93700" y="1568450"/>
            <a:ext cx="8356600" cy="44450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IN" sz="2200" dirty="0" smtClean="0">
                <a:latin typeface="Frutiger 55 Roman"/>
                <a:cs typeface="Times New Roman" pitchFamily="18" charset="0"/>
              </a:rPr>
              <a:t>Modernisation and growth of the Indian securities market</a:t>
            </a:r>
          </a:p>
          <a:p>
            <a:pPr algn="just">
              <a:spcBef>
                <a:spcPts val="1200"/>
              </a:spcBef>
            </a:pPr>
            <a:r>
              <a:rPr lang="en-IN" sz="2200" dirty="0" smtClean="0">
                <a:latin typeface="Frutiger 55 Roman"/>
                <a:cs typeface="Times New Roman" pitchFamily="18" charset="0"/>
              </a:rPr>
              <a:t>Key statutes</a:t>
            </a:r>
          </a:p>
          <a:p>
            <a:pPr algn="just">
              <a:spcBef>
                <a:spcPts val="1200"/>
              </a:spcBef>
            </a:pPr>
            <a:r>
              <a:rPr lang="en-IN" sz="2200" dirty="0" smtClean="0">
                <a:latin typeface="Frutiger 55 Roman"/>
                <a:cs typeface="Times New Roman" pitchFamily="18" charset="0"/>
              </a:rPr>
              <a:t>Regulatory framework</a:t>
            </a:r>
          </a:p>
          <a:p>
            <a:pPr algn="just">
              <a:spcBef>
                <a:spcPts val="1200"/>
              </a:spcBef>
            </a:pPr>
            <a:r>
              <a:rPr lang="en-IN" sz="2200" dirty="0" smtClean="0">
                <a:latin typeface="Frutiger 55 Roman"/>
                <a:cs typeface="Times New Roman" pitchFamily="18" charset="0"/>
              </a:rPr>
              <a:t>Investigatory and judicial powers</a:t>
            </a: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/>
              <a:t>Slide </a:t>
            </a:r>
            <a:fld id="{71E09579-E668-4ED0-9882-8D78EAC4CDBB}" type="slidenum">
              <a:rPr lang="en-GB" smtClean="0"/>
              <a:pPr/>
              <a:t>1</a:t>
            </a:fld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itle 34"/>
          <p:cNvSpPr>
            <a:spLocks noGrp="1"/>
          </p:cNvSpPr>
          <p:nvPr>
            <p:ph type="title"/>
          </p:nvPr>
        </p:nvSpPr>
        <p:spPr>
          <a:xfrm>
            <a:off x="631825" y="4572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Scope of Key Regulatory Authorities</a:t>
            </a:r>
            <a:endParaRPr lang="en-GB" sz="3400" dirty="0"/>
          </a:p>
        </p:txBody>
      </p:sp>
      <p:sp>
        <p:nvSpPr>
          <p:cNvPr id="4" name="Rectangle 3"/>
          <p:cNvSpPr/>
          <p:nvPr/>
        </p:nvSpPr>
        <p:spPr>
          <a:xfrm>
            <a:off x="501452" y="1742356"/>
            <a:ext cx="3888432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latin typeface="Frutiger 55 Roman"/>
              </a:rPr>
              <a:t>SEBI</a:t>
            </a:r>
            <a:endParaRPr lang="en-IN" sz="2200" dirty="0">
              <a:latin typeface="Frutiger 55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981700" y="1767756"/>
            <a:ext cx="2953072" cy="64807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dirty="0">
                <a:latin typeface="Frutiger 55 Roman"/>
              </a:rPr>
              <a:t>RBI</a:t>
            </a:r>
            <a:endParaRPr lang="en-IN" sz="2200" dirty="0">
              <a:latin typeface="Frutiger 55 Roman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492500" y="981075"/>
            <a:ext cx="0" cy="7921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16200000" flipH="1">
            <a:off x="7073902" y="2692400"/>
            <a:ext cx="571497" cy="127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0" y="3576638"/>
            <a:ext cx="1619250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Stock Exchanges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704975" y="3563938"/>
            <a:ext cx="1546225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cap="small" dirty="0">
                <a:latin typeface="Frutiger 55 Roman"/>
              </a:rPr>
              <a:t>Clearing Corporations</a:t>
            </a:r>
            <a:endParaRPr lang="en-IN" sz="1600" b="1" cap="small" dirty="0">
              <a:latin typeface="Frutiger 55 Roman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708400" y="3652838"/>
            <a:ext cx="1655763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cap="small" dirty="0">
                <a:latin typeface="Frutiger 55 Roman"/>
              </a:rPr>
              <a:t>Depositories</a:t>
            </a:r>
            <a:endParaRPr lang="en-IN" sz="1600" b="1" cap="small" dirty="0">
              <a:latin typeface="Frutiger 55 Roman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7700" y="3538538"/>
            <a:ext cx="1512888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Mutual Funds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7545388" y="3538538"/>
            <a:ext cx="1368425" cy="792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Banks</a:t>
            </a:r>
            <a:endParaRPr lang="en-IN" b="1" cap="small" dirty="0">
              <a:latin typeface="Frutiger 55 Roman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514350" y="3055938"/>
            <a:ext cx="316865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V="1">
            <a:off x="7366000" y="3030538"/>
            <a:ext cx="1182688" cy="174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8535988" y="3055938"/>
            <a:ext cx="0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479800" y="3048000"/>
            <a:ext cx="2984500" cy="79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6464300" y="3043238"/>
            <a:ext cx="0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539750" y="3068638"/>
            <a:ext cx="0" cy="5032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2408238" y="2992438"/>
            <a:ext cx="0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4538663" y="3068638"/>
            <a:ext cx="0" cy="5762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5400000">
            <a:off x="2058988" y="4430712"/>
            <a:ext cx="2752725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7367588" y="2967038"/>
            <a:ext cx="0" cy="28082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10800000">
            <a:off x="1073152" y="5168900"/>
            <a:ext cx="1746249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>
            <a:off x="1085850" y="5181600"/>
            <a:ext cx="0" cy="647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>
            <a:off x="4567238" y="4445000"/>
            <a:ext cx="0" cy="1368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rot="16200000" flipH="1">
            <a:off x="4203700" y="4419599"/>
            <a:ext cx="2722563" cy="47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Rectangle 72"/>
          <p:cNvSpPr/>
          <p:nvPr/>
        </p:nvSpPr>
        <p:spPr>
          <a:xfrm>
            <a:off x="415925" y="5808663"/>
            <a:ext cx="1441450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Broker Dealers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2101850" y="5821363"/>
            <a:ext cx="1657350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Merchant Bankers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3927475" y="5808663"/>
            <a:ext cx="1441450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cap="small" dirty="0">
                <a:latin typeface="Frutiger 55 Roman"/>
              </a:rPr>
              <a:t>Depository Participants</a:t>
            </a:r>
            <a:endParaRPr lang="en-IN" sz="1400" b="1" cap="small" dirty="0">
              <a:latin typeface="Frutiger 55 Roman"/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5491163" y="5795963"/>
            <a:ext cx="16557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Registrar &amp; Transfer Agents</a:t>
            </a:r>
            <a:endParaRPr lang="en-IN" b="1" cap="small" dirty="0">
              <a:latin typeface="Frutiger 55 Roman"/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53288" y="5808663"/>
            <a:ext cx="1655762" cy="863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cap="small" dirty="0">
                <a:latin typeface="Frutiger 55 Roman"/>
              </a:rPr>
              <a:t>Primary </a:t>
            </a:r>
            <a:r>
              <a:rPr lang="en-US" b="1" cap="small" dirty="0" smtClean="0">
                <a:latin typeface="Frutiger 55 Roman"/>
              </a:rPr>
              <a:t>Dealers</a:t>
            </a:r>
            <a:endParaRPr lang="en-IN" b="1" cap="small" dirty="0">
              <a:latin typeface="Frutiger 55 Roman"/>
            </a:endParaRPr>
          </a:p>
        </p:txBody>
      </p:sp>
      <p:cxnSp>
        <p:nvCxnSpPr>
          <p:cNvPr id="39" name="Straight Connector 38"/>
          <p:cNvCxnSpPr/>
          <p:nvPr/>
        </p:nvCxnSpPr>
        <p:spPr bwMode="auto">
          <a:xfrm rot="5400000">
            <a:off x="711200" y="4762500"/>
            <a:ext cx="774700" cy="1270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 bwMode="auto">
          <a:xfrm rot="5400000" flipH="1" flipV="1">
            <a:off x="2413000" y="4749800"/>
            <a:ext cx="825500" cy="12700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 bwMode="auto">
          <a:xfrm rot="5400000" flipH="1" flipV="1">
            <a:off x="2057400" y="2730500"/>
            <a:ext cx="711200" cy="1588"/>
          </a:xfrm>
          <a:prstGeom prst="line">
            <a:avLst/>
          </a:prstGeom>
          <a:ln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89" name="Rectangle 61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074988"/>
            <a:ext cx="6554788" cy="218586"/>
          </a:xfrm>
        </p:spPr>
        <p:txBody>
          <a:bodyPr/>
          <a:lstStyle/>
          <a:p>
            <a:pPr eaLnBrk="1" hangingPunct="1">
              <a:defRPr/>
            </a:pPr>
            <a:endParaRPr lang="en-GB" sz="1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365125" y="1600200"/>
            <a:ext cx="6515100" cy="338554"/>
          </a:xfrm>
        </p:spPr>
        <p:txBody>
          <a:bodyPr/>
          <a:lstStyle/>
          <a:p>
            <a:pPr eaLnBrk="1" hangingPunct="1"/>
            <a:r>
              <a:rPr lang="en-GB" sz="2200" dirty="0" smtClean="0"/>
              <a:t>Investigative and Judicial Powers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Some SEBI Actions 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400" dirty="0" smtClean="0"/>
              <a:t>Power to investigate into and adjudicate offences and violations of the SEBI Act and rules and regulations made </a:t>
            </a:r>
            <a:r>
              <a:rPr lang="en-US" sz="2400" dirty="0" err="1" smtClean="0"/>
              <a:t>thereunder</a:t>
            </a:r>
            <a:endParaRPr lang="en-US" sz="2400" dirty="0" smtClean="0"/>
          </a:p>
          <a:p>
            <a:pPr algn="just"/>
            <a:r>
              <a:rPr lang="en-US" sz="2400" dirty="0" smtClean="0"/>
              <a:t>Power to impose heavy monetary penalties, restrain offenders from accessing the markets, suspend trading in securities</a:t>
            </a:r>
          </a:p>
          <a:p>
            <a:pPr algn="just"/>
            <a:r>
              <a:rPr lang="en-US" sz="2400" dirty="0" smtClean="0"/>
              <a:t>Mechanism for compounding of offences under investigation by paying a settlement amount</a:t>
            </a:r>
          </a:p>
          <a:p>
            <a:pPr algn="just"/>
            <a:r>
              <a:rPr lang="en-US" sz="2400" dirty="0" smtClean="0"/>
              <a:t>In 2010-11, SEBI received 359 compounding applications, settled 185 through consent orders, and </a:t>
            </a:r>
            <a:r>
              <a:rPr lang="en-US" sz="2400" dirty="0" err="1" smtClean="0"/>
              <a:t>realised</a:t>
            </a:r>
            <a:r>
              <a:rPr lang="en-US" sz="2400" dirty="0" smtClean="0"/>
              <a:t> INR 729.79mn (US$ 13.18mn) through settlement / compounding charges (INR 1.905bn* (US$ 34.4mn) since the scheme was launched (2007-08))</a:t>
            </a:r>
          </a:p>
          <a:p>
            <a:pPr algn="just"/>
            <a:r>
              <a:rPr lang="en-US" sz="2400" dirty="0" smtClean="0"/>
              <a:t>Failure to cooperate with an investigation launched by SEBI is punishable with fine and / or imprisonment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21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1200" y="6223000"/>
            <a:ext cx="6896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*Source: SEBI Annual Report 2010-11</a:t>
            </a: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Judicial Process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400" b="1" u="sng" dirty="0" smtClean="0"/>
              <a:t>Securities Appellate Tribunal </a:t>
            </a:r>
            <a:r>
              <a:rPr lang="en-US" sz="2400" b="1" i="1" u="sng" dirty="0" smtClean="0"/>
              <a:t>(SAT)</a:t>
            </a:r>
            <a:r>
              <a:rPr lang="en-US" sz="2400" b="1" u="sng" dirty="0" smtClean="0"/>
              <a:t> / Supreme Court</a:t>
            </a:r>
          </a:p>
          <a:p>
            <a:pPr lvl="1" algn="just"/>
            <a:r>
              <a:rPr lang="en-US" sz="2200" dirty="0" smtClean="0"/>
              <a:t>SEBI orders can be appealed before the SAT</a:t>
            </a:r>
          </a:p>
          <a:p>
            <a:pPr lvl="1" algn="just"/>
            <a:r>
              <a:rPr lang="en-US" sz="2200" dirty="0" smtClean="0"/>
              <a:t>Appeals from SAT orders lie to the Supreme Court of India</a:t>
            </a:r>
          </a:p>
          <a:p>
            <a:pPr algn="just"/>
            <a:r>
              <a:rPr lang="en-US" sz="2400" b="1" u="sng" dirty="0" smtClean="0"/>
              <a:t>Companies Act</a:t>
            </a:r>
          </a:p>
          <a:p>
            <a:pPr lvl="1" algn="just"/>
            <a:r>
              <a:rPr lang="en-US" sz="2200" dirty="0" smtClean="0"/>
              <a:t>Matters arising under the Companies Act are principally heard by the Company Law Board</a:t>
            </a:r>
          </a:p>
          <a:p>
            <a:pPr lvl="1" algn="just"/>
            <a:r>
              <a:rPr lang="en-US" sz="2200" dirty="0" smtClean="0"/>
              <a:t>Appeals from Company Law Board orders lie to the relevant high court</a:t>
            </a:r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22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SEBI Investigations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143000"/>
            <a:ext cx="8356600" cy="51816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200" dirty="0" smtClean="0"/>
              <a:t>In 2010-11:</a:t>
            </a:r>
          </a:p>
          <a:p>
            <a:pPr lvl="1" algn="just"/>
            <a:r>
              <a:rPr lang="en-US" sz="2200" dirty="0" smtClean="0"/>
              <a:t>SEBI took up 104 new investigations (71 in the previous year), of which 56 related to market manipulation, 6 related to manipulation of capital issues, 28 related to insider trading and 4 related to takeovers</a:t>
            </a:r>
          </a:p>
          <a:p>
            <a:pPr lvl="1" algn="just"/>
            <a:r>
              <a:rPr lang="en-US" sz="2200" dirty="0" smtClean="0"/>
              <a:t>SEBI completed 82 ongoing investigations (74 in the previous year), of which 51 related to market manipulation, 2 related to manipulation of capital issues, 15 related to insider trading and 4 related to takeovers</a:t>
            </a:r>
          </a:p>
          <a:p>
            <a:pPr lvl="1" algn="just"/>
            <a:r>
              <a:rPr lang="en-US" sz="2200" dirty="0" smtClean="0"/>
              <a:t>SEBI issued 389 regulatory orders, of which 268 were prohibitive directions against intermediaries and non-intermediaries, 5 intermediaries licenses were cancelled, 36 intermediaries were suspended and 17 were issued warnings. The remaining 63 actions were by way of administrative warnings and observations of deficiency</a:t>
            </a:r>
            <a:endParaRPr lang="en-GB" sz="2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23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98500" y="6324600"/>
            <a:ext cx="53721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SEBI Annual Report 2010-11</a:t>
            </a: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725" y="4572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Examples of SEBI Investigations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200" b="1" u="sng" dirty="0" err="1" smtClean="0"/>
              <a:t>Roopalben</a:t>
            </a:r>
            <a:r>
              <a:rPr lang="en-US" sz="2200" b="1" u="sng" dirty="0" smtClean="0"/>
              <a:t> </a:t>
            </a:r>
            <a:r>
              <a:rPr lang="en-US" sz="2200" b="1" u="sng" dirty="0" err="1" smtClean="0"/>
              <a:t>Panchal</a:t>
            </a:r>
            <a:r>
              <a:rPr lang="en-US" sz="2200" b="1" u="sng" dirty="0" smtClean="0"/>
              <a:t> case</a:t>
            </a:r>
          </a:p>
          <a:p>
            <a:pPr lvl="1" algn="just"/>
            <a:r>
              <a:rPr lang="en-US" sz="2200" dirty="0" smtClean="0"/>
              <a:t>A scam which came to light in 2005, which involved creation of thousands of </a:t>
            </a:r>
            <a:r>
              <a:rPr lang="en-US" sz="2200" dirty="0" err="1" smtClean="0"/>
              <a:t>demat</a:t>
            </a:r>
            <a:r>
              <a:rPr lang="en-US" sz="2200" dirty="0" smtClean="0"/>
              <a:t> accounts which were controlled by one person, and which were then used to make share applications in IPOs</a:t>
            </a:r>
          </a:p>
          <a:p>
            <a:pPr lvl="1" algn="just"/>
            <a:r>
              <a:rPr lang="en-US" sz="2200" dirty="0" smtClean="0"/>
              <a:t>Involved several IPOs between 2003-2005, and aimed at sidestepping SEBI restrictions on the number of shares that could be applied for by retail investors in an IPO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24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4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Examples of SEBI Investigations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35150"/>
            <a:ext cx="8356600" cy="4445000"/>
          </a:xfrm>
        </p:spPr>
        <p:txBody>
          <a:bodyPr/>
          <a:lstStyle/>
          <a:p>
            <a:pPr algn="just"/>
            <a:r>
              <a:rPr lang="en-US" sz="2200" b="1" u="sng" dirty="0" smtClean="0"/>
              <a:t>Mathew </a:t>
            </a:r>
            <a:r>
              <a:rPr lang="en-US" sz="2200" b="1" u="sng" dirty="0" err="1" smtClean="0"/>
              <a:t>Easow</a:t>
            </a:r>
            <a:r>
              <a:rPr lang="en-US" sz="2200" b="1" u="sng" dirty="0" smtClean="0"/>
              <a:t> case</a:t>
            </a:r>
          </a:p>
          <a:p>
            <a:pPr lvl="1" algn="just"/>
            <a:r>
              <a:rPr lang="en-US" sz="2200" dirty="0" smtClean="0"/>
              <a:t>An investment adviser  was accused of market manipulation and unfair trade practices for allegedly issuing recommendations to investors and taking opposite trading positions with a view to profiting from such misleads</a:t>
            </a:r>
          </a:p>
          <a:p>
            <a:pPr lvl="1" algn="just"/>
            <a:r>
              <a:rPr lang="en-US" sz="2200" dirty="0" smtClean="0"/>
              <a:t>SEBI’s order against the accused was overturned by SAT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25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514350"/>
            <a:ext cx="8356600" cy="44450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endParaRPr lang="en-GB" dirty="0" smtClean="0"/>
          </a:p>
          <a:p>
            <a:pPr algn="ctr" eaLnBrk="1" hangingPunct="1">
              <a:buFont typeface="Wingdings" pitchFamily="2" charset="2"/>
              <a:buNone/>
            </a:pPr>
            <a:endParaRPr lang="en-GB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GB" sz="2400" b="1" dirty="0" smtClean="0"/>
              <a:t>Thank You</a:t>
            </a:r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  <a:p>
            <a:pPr eaLnBrk="1" hangingPunct="1"/>
            <a:endParaRPr lang="en-GB" dirty="0" smtClean="0"/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smtClean="0"/>
              <a:t>Slide </a:t>
            </a:r>
            <a:fld id="{4268732C-73A5-463B-9AA0-3D34846FAB40}" type="slidenum">
              <a:rPr lang="en-GB" smtClean="0"/>
              <a:pPr/>
              <a:t>26</a:t>
            </a:fld>
            <a:endParaRPr lang="en-GB" smtClean="0"/>
          </a:p>
        </p:txBody>
      </p:sp>
      <p:pic>
        <p:nvPicPr>
          <p:cNvPr id="1026" name="Picture 2" descr="C:\Users\abhik.ghosh\Desktop\AR-703039963.jpg&amp;q=100&amp;maxw=550&amp;maxh=5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16199" y="2233612"/>
            <a:ext cx="4047067" cy="2655887"/>
          </a:xfrm>
          <a:prstGeom prst="rect">
            <a:avLst/>
          </a:prstGeom>
          <a:noFill/>
        </p:spPr>
      </p:pic>
      <p:sp>
        <p:nvSpPr>
          <p:cNvPr id="6" name="Rectangle 37"/>
          <p:cNvSpPr>
            <a:spLocks noChangeArrowheads="1"/>
          </p:cNvSpPr>
          <p:nvPr/>
        </p:nvSpPr>
        <p:spPr bwMode="black">
          <a:xfrm>
            <a:off x="508000" y="5676900"/>
            <a:ext cx="84328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GB" dirty="0"/>
              <a:t>© Platinum Partners </a:t>
            </a:r>
            <a:r>
              <a:rPr lang="en-GB" dirty="0" smtClean="0"/>
              <a:t>2012</a:t>
            </a:r>
            <a:endParaRPr lang="en-GB" dirty="0"/>
          </a:p>
          <a:p>
            <a:pPr>
              <a:spcBef>
                <a:spcPct val="50000"/>
              </a:spcBef>
            </a:pPr>
            <a:r>
              <a:rPr lang="en-GB" sz="1600" dirty="0"/>
              <a:t>This material is for general information only and is not intended to provide legal advice</a:t>
            </a:r>
            <a:r>
              <a:rPr lang="en-GB" dirty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89" name="Rectangle 61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074988"/>
            <a:ext cx="6554788" cy="218586"/>
          </a:xfrm>
        </p:spPr>
        <p:txBody>
          <a:bodyPr/>
          <a:lstStyle/>
          <a:p>
            <a:pPr eaLnBrk="1" hangingPunct="1">
              <a:defRPr/>
            </a:pPr>
            <a:endParaRPr lang="en-GB" sz="1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365125" y="1600200"/>
            <a:ext cx="6515100" cy="677108"/>
          </a:xfrm>
        </p:spPr>
        <p:txBody>
          <a:bodyPr/>
          <a:lstStyle/>
          <a:p>
            <a:pPr eaLnBrk="1" hangingPunct="1"/>
            <a:r>
              <a:rPr lang="en-GB" sz="2200" dirty="0" smtClean="0"/>
              <a:t>Modernisation and Growth of the Indian Securities Market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0" y="431800"/>
            <a:ext cx="9143999" cy="523220"/>
          </a:xfrm>
        </p:spPr>
        <p:txBody>
          <a:bodyPr/>
          <a:lstStyle/>
          <a:p>
            <a:pPr algn="ctr"/>
            <a:r>
              <a:rPr lang="en-US" sz="3400" dirty="0" smtClean="0"/>
              <a:t> </a:t>
            </a:r>
            <a:r>
              <a:rPr lang="en-US" sz="3400" dirty="0" err="1" smtClean="0"/>
              <a:t>Modernisation</a:t>
            </a:r>
            <a:r>
              <a:rPr lang="en-US" sz="3400" dirty="0" smtClean="0"/>
              <a:t> of Indian Securities Market</a:t>
            </a:r>
            <a:endParaRPr lang="en-IN" sz="3400" dirty="0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393700" y="1568450"/>
            <a:ext cx="8356600" cy="4445000"/>
          </a:xfrm>
        </p:spPr>
        <p:txBody>
          <a:bodyPr>
            <a:normAutofit/>
          </a:bodyPr>
          <a:lstStyle/>
          <a:p>
            <a:pPr algn="just">
              <a:spcBef>
                <a:spcPts val="1200"/>
              </a:spcBef>
            </a:pPr>
            <a:r>
              <a:rPr lang="en-US" sz="2400" b="1" u="sng" dirty="0" smtClean="0">
                <a:latin typeface="Frutiger 55 Roman"/>
                <a:cs typeface="Times New Roman" pitchFamily="18" charset="0"/>
              </a:rPr>
              <a:t>Pre 1992: </a:t>
            </a:r>
          </a:p>
          <a:p>
            <a:pPr lvl="1" algn="just">
              <a:spcBef>
                <a:spcPts val="1200"/>
              </a:spcBef>
            </a:pPr>
            <a:r>
              <a:rPr lang="en-US" sz="2200" dirty="0" smtClean="0">
                <a:latin typeface="Frutiger 55 Roman"/>
                <a:cs typeface="Times New Roman" pitchFamily="18" charset="0"/>
              </a:rPr>
              <a:t>Underdeveloped securities markets</a:t>
            </a:r>
          </a:p>
          <a:p>
            <a:pPr lvl="1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Growth</a:t>
            </a:r>
            <a:r>
              <a:rPr lang="en-IN" sz="2200" dirty="0" smtClean="0">
                <a:cs typeface="Times New Roman" pitchFamily="18" charset="0"/>
              </a:rPr>
              <a:t> limited by various factors: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pricing controls 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excessive governmental control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restrictions on issuing shares at a premium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low liquidity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no specialised regulator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latin typeface="Frutiger 55 Roman"/>
                <a:cs typeface="Times New Roman" pitchFamily="18" charset="0"/>
              </a:rPr>
              <a:t>lack of required regulations</a:t>
            </a:r>
            <a:endParaRPr lang="en-IN" sz="2200" dirty="0" smtClean="0">
              <a:latin typeface="Frutiger 55 Roman"/>
              <a:cs typeface="Times New Roman" pitchFamily="18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GB" dirty="0" smtClean="0"/>
              <a:t>Slide </a:t>
            </a:r>
            <a:fld id="{71E09579-E668-4ED0-9882-8D78EAC4CDBB}" type="slidenum">
              <a:rPr lang="en-GB" smtClean="0"/>
              <a:pPr/>
              <a:t>3</a:t>
            </a:fld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 The Modern Indian Securities Market</a:t>
            </a:r>
            <a:endParaRPr lang="en-US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93850"/>
            <a:ext cx="8356600" cy="4445000"/>
          </a:xfrm>
        </p:spPr>
        <p:txBody>
          <a:bodyPr/>
          <a:lstStyle/>
          <a:p>
            <a:pPr algn="just">
              <a:spcBef>
                <a:spcPts val="1200"/>
              </a:spcBef>
            </a:pPr>
            <a:r>
              <a:rPr lang="en-GB" sz="2400" b="1" u="sng" dirty="0" smtClean="0">
                <a:cs typeface="Times New Roman" pitchFamily="18" charset="0"/>
              </a:rPr>
              <a:t>Post 1992:</a:t>
            </a:r>
          </a:p>
          <a:p>
            <a:pPr lvl="1" algn="just">
              <a:spcBef>
                <a:spcPts val="1200"/>
              </a:spcBef>
            </a:pPr>
            <a:r>
              <a:rPr lang="en-US" sz="2200" dirty="0" smtClean="0">
                <a:cs typeface="Times New Roman" pitchFamily="18" charset="0"/>
              </a:rPr>
              <a:t>Securities and Exchange Board of India (</a:t>
            </a:r>
            <a:r>
              <a:rPr lang="en-US" sz="2200" b="1" i="1" dirty="0" smtClean="0">
                <a:cs typeface="Times New Roman" pitchFamily="18" charset="0"/>
              </a:rPr>
              <a:t>SEBI</a:t>
            </a:r>
            <a:r>
              <a:rPr lang="en-US" sz="2200" dirty="0" smtClean="0">
                <a:cs typeface="Times New Roman" pitchFamily="18" charset="0"/>
              </a:rPr>
              <a:t>)  incorporated and given statutory powers</a:t>
            </a:r>
            <a:endParaRPr lang="en-GB" sz="2200" dirty="0" smtClean="0">
              <a:cs typeface="Times New Roman" pitchFamily="18" charset="0"/>
            </a:endParaRPr>
          </a:p>
          <a:p>
            <a:pPr lvl="1" algn="just">
              <a:spcBef>
                <a:spcPts val="1200"/>
              </a:spcBef>
            </a:pPr>
            <a:r>
              <a:rPr lang="en-US" sz="2200" dirty="0" smtClean="0">
                <a:cs typeface="Times New Roman" pitchFamily="18" charset="0"/>
              </a:rPr>
              <a:t>series of reforms introduced 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administered pricing system phased out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institutional framework established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technological infrastructure upgraded 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efficient and more transparent market practices introduced</a:t>
            </a:r>
          </a:p>
          <a:p>
            <a:pPr lvl="2" algn="just">
              <a:spcBef>
                <a:spcPts val="1200"/>
              </a:spcBef>
            </a:pPr>
            <a:r>
              <a:rPr lang="en-GB" sz="2200" dirty="0" smtClean="0">
                <a:cs typeface="Times New Roman" pitchFamily="18" charset="0"/>
              </a:rPr>
              <a:t>regulatory framework introduced</a:t>
            </a:r>
            <a:endParaRPr lang="en-GB" sz="2200" dirty="0"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Growth of the Indian Securities Market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606550"/>
            <a:ext cx="8356600" cy="4445000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1992-93: 2,861 companies listed on BSE, average daily turnover of INR 2.38bn  (US$ 42.97mn)</a:t>
            </a:r>
          </a:p>
          <a:p>
            <a:pPr algn="just"/>
            <a:r>
              <a:rPr lang="en-US" sz="2200" dirty="0" smtClean="0"/>
              <a:t>2009-10: 4,975 companies listed on BSE, average daily turnover of INR 56.51bn (US$ 1.02bn)  (i.e. 23.74x growth since 1992-93)</a:t>
            </a:r>
          </a:p>
          <a:p>
            <a:pPr algn="just"/>
            <a:r>
              <a:rPr lang="en-US" sz="2200" dirty="0" smtClean="0"/>
              <a:t>BSE is the exchange with the maximum number of listed companies in the world (5,112 companies listed in the equity segment). The next highest is the </a:t>
            </a:r>
            <a:r>
              <a:rPr lang="en-US" sz="2200" dirty="0" err="1" smtClean="0"/>
              <a:t>TMX</a:t>
            </a:r>
            <a:r>
              <a:rPr lang="en-US" sz="2200" dirty="0" smtClean="0"/>
              <a:t> group in Canada (3,945 listed companies)</a:t>
            </a:r>
            <a:endParaRPr lang="en-GB" sz="2200" dirty="0" smtClean="0"/>
          </a:p>
          <a:p>
            <a:pPr algn="just"/>
            <a:r>
              <a:rPr lang="en-US" sz="2200" dirty="0" smtClean="0"/>
              <a:t>The average size of a capital issue (including rights and public issues) has risen from INR 213.23mn (US$ 3.85mn) in 1993-94 to INR 7.43bn (US$ 134mn) in 2010-11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49300" y="6235700"/>
            <a:ext cx="7429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SEBI, World Federation of Exchanges</a:t>
            </a: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05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Growth of the Indian Securities Market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1606550"/>
            <a:ext cx="8356600" cy="4445000"/>
          </a:xfrm>
        </p:spPr>
        <p:txBody>
          <a:bodyPr>
            <a:normAutofit/>
          </a:bodyPr>
          <a:lstStyle/>
          <a:p>
            <a:pPr algn="just"/>
            <a:r>
              <a:rPr lang="en-US" sz="2200" dirty="0" smtClean="0"/>
              <a:t>While in 1994-95, more than 97% of the capital issues were small sized (less than INR 1bn in size), less than 3% of the capital issues made in 2010-11 were small sized</a:t>
            </a:r>
          </a:p>
          <a:p>
            <a:pPr algn="just"/>
            <a:r>
              <a:rPr lang="en-US" sz="2200" dirty="0" smtClean="0"/>
              <a:t>In April 1993 the market cap of all companies listed on BSE was INR 1.75tn (US$ 31.62bn) and when NSE started operations in November 1994 the market cap of all companies permitted to trade on it was INR 2.93tn (US$ 52.88bn) – currently the market cap for both exchanges is around the US$ 1tn 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49300" y="6235700"/>
            <a:ext cx="74295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Source: SEBI, World Federation of Exchanges</a:t>
            </a:r>
            <a:endParaRPr lang="en-GB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89" name="Rectangle 61"/>
          <p:cNvSpPr>
            <a:spLocks noGrp="1" noChangeArrowheads="1"/>
          </p:cNvSpPr>
          <p:nvPr>
            <p:ph type="subTitle" idx="1"/>
          </p:nvPr>
        </p:nvSpPr>
        <p:spPr>
          <a:xfrm>
            <a:off x="365125" y="3074988"/>
            <a:ext cx="6554788" cy="218586"/>
          </a:xfrm>
        </p:spPr>
        <p:txBody>
          <a:bodyPr/>
          <a:lstStyle/>
          <a:p>
            <a:pPr eaLnBrk="1" hangingPunct="1">
              <a:defRPr/>
            </a:pPr>
            <a:endParaRPr lang="en-GB" sz="14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5363" name="Title 1"/>
          <p:cNvSpPr>
            <a:spLocks noGrp="1"/>
          </p:cNvSpPr>
          <p:nvPr>
            <p:ph type="ctrTitle"/>
          </p:nvPr>
        </p:nvSpPr>
        <p:spPr>
          <a:xfrm>
            <a:off x="365125" y="1600200"/>
            <a:ext cx="6515100" cy="338554"/>
          </a:xfrm>
        </p:spPr>
        <p:txBody>
          <a:bodyPr/>
          <a:lstStyle/>
          <a:p>
            <a:pPr eaLnBrk="1" hangingPunct="1"/>
            <a:r>
              <a:rPr lang="en-GB" sz="2200" dirty="0" smtClean="0"/>
              <a:t>Key Statutes and Regulations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225" y="444500"/>
            <a:ext cx="7942263" cy="523220"/>
          </a:xfrm>
        </p:spPr>
        <p:txBody>
          <a:bodyPr/>
          <a:lstStyle/>
          <a:p>
            <a:pPr algn="ctr"/>
            <a:r>
              <a:rPr lang="en-US" sz="3400" dirty="0" smtClean="0"/>
              <a:t>Key Statutes</a:t>
            </a:r>
            <a:endParaRPr lang="en-GB" sz="3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700" y="1365250"/>
            <a:ext cx="8356600" cy="4946650"/>
          </a:xfrm>
        </p:spPr>
        <p:txBody>
          <a:bodyPr/>
          <a:lstStyle/>
          <a:p>
            <a:pPr algn="just"/>
            <a:r>
              <a:rPr lang="en-US" sz="2400" b="1" u="sng" dirty="0" smtClean="0"/>
              <a:t>SEBI Act, 1992</a:t>
            </a:r>
          </a:p>
          <a:p>
            <a:pPr lvl="1" algn="just"/>
            <a:r>
              <a:rPr lang="en-US" sz="2200" dirty="0" smtClean="0"/>
              <a:t>Incorporates SEBI and vests it with statutory powers</a:t>
            </a:r>
          </a:p>
          <a:p>
            <a:pPr lvl="1" algn="just"/>
            <a:r>
              <a:rPr lang="en-US" sz="2200" dirty="0" smtClean="0"/>
              <a:t>Primary authority for regulating the Indian securities markets</a:t>
            </a:r>
          </a:p>
          <a:p>
            <a:pPr lvl="1" algn="just"/>
            <a:r>
              <a:rPr lang="en-US" sz="2200" dirty="0" smtClean="0"/>
              <a:t>Performs executive, legislative and quasi-judicial functions</a:t>
            </a:r>
          </a:p>
          <a:p>
            <a:pPr lvl="1" algn="just"/>
            <a:r>
              <a:rPr lang="en-US" sz="2200" dirty="0" smtClean="0"/>
              <a:t>Power to register and regulate working of stock exchanges and other intermediaries involved in the securities markets</a:t>
            </a:r>
          </a:p>
          <a:p>
            <a:pPr lvl="1" algn="just"/>
            <a:r>
              <a:rPr lang="en-US" sz="2200" dirty="0" smtClean="0"/>
              <a:t>Power to protect interests of investors through ensuring prompt disclosures, preventing market manipulation, unfair trade practices, insider trading, etc.</a:t>
            </a:r>
          </a:p>
          <a:p>
            <a:pPr lvl="1" algn="just"/>
            <a:r>
              <a:rPr lang="en-US" sz="2200" dirty="0" smtClean="0"/>
              <a:t>Power to issue show cause notices, conduct inquiries and investigations, hold hearings, prosecute and levy penalties </a:t>
            </a:r>
          </a:p>
          <a:p>
            <a:pPr lvl="1" algn="just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61348AD3-D848-462F-AC4B-41BF81FFBBAC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33"/>
      </a:dk1>
      <a:lt1>
        <a:srgbClr val="FFFFFF"/>
      </a:lt1>
      <a:dk2>
        <a:srgbClr val="000033"/>
      </a:dk2>
      <a:lt2>
        <a:srgbClr val="FFFFFF"/>
      </a:lt2>
      <a:accent1>
        <a:srgbClr val="0057AA"/>
      </a:accent1>
      <a:accent2>
        <a:srgbClr val="00AEE4"/>
      </a:accent2>
      <a:accent3>
        <a:srgbClr val="AAAAAD"/>
      </a:accent3>
      <a:accent4>
        <a:srgbClr val="DADADA"/>
      </a:accent4>
      <a:accent5>
        <a:srgbClr val="AAB4D2"/>
      </a:accent5>
      <a:accent6>
        <a:srgbClr val="009DCF"/>
      </a:accent6>
      <a:hlink>
        <a:srgbClr val="3BB176"/>
      </a:hlink>
      <a:folHlink>
        <a:srgbClr val="CA401A"/>
      </a:folHlink>
    </a:clrScheme>
    <a:fontScheme name="Default Design">
      <a:majorFont>
        <a:latin typeface="Frutiger 55 Roman"/>
        <a:ea typeface="ＭＳ Ｐゴシック"/>
        <a:cs typeface=""/>
      </a:majorFont>
      <a:minorFont>
        <a:latin typeface="Frutiger 55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60000"/>
          </a:spcBef>
          <a:spcAft>
            <a:spcPct val="0"/>
          </a:spcAft>
          <a:buClr>
            <a:schemeClr val="accent2"/>
          </a:buClr>
          <a:buSzPct val="75000"/>
          <a:buFont typeface="Wingdings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Frutiger 55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 xmlns="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60000"/>
          </a:spcBef>
          <a:spcAft>
            <a:spcPct val="0"/>
          </a:spcAft>
          <a:buClr>
            <a:schemeClr val="accent2"/>
          </a:buClr>
          <a:buSzPct val="75000"/>
          <a:buFont typeface="Wingdings" charset="0"/>
          <a:buNone/>
          <a:tabLst/>
          <a:defRPr kumimoji="0" lang="en-GB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Frutiger 55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33"/>
        </a:dk1>
        <a:lt1>
          <a:srgbClr val="FFFFFF"/>
        </a:lt1>
        <a:dk2>
          <a:srgbClr val="000033"/>
        </a:dk2>
        <a:lt2>
          <a:srgbClr val="FFFFFF"/>
        </a:lt2>
        <a:accent1>
          <a:srgbClr val="0057AA"/>
        </a:accent1>
        <a:accent2>
          <a:srgbClr val="00AEE4"/>
        </a:accent2>
        <a:accent3>
          <a:srgbClr val="AAAAAD"/>
        </a:accent3>
        <a:accent4>
          <a:srgbClr val="DADADA"/>
        </a:accent4>
        <a:accent5>
          <a:srgbClr val="AAB4D2"/>
        </a:accent5>
        <a:accent6>
          <a:srgbClr val="009DCF"/>
        </a:accent6>
        <a:hlink>
          <a:srgbClr val="3BB176"/>
        </a:hlink>
        <a:folHlink>
          <a:srgbClr val="CA401A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4038</TotalTime>
  <Words>1619</Words>
  <Application>Microsoft Office PowerPoint</Application>
  <PresentationFormat>On-screen Show (4:3)</PresentationFormat>
  <Paragraphs>199</Paragraphs>
  <Slides>27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Indian Securities Market: Legal Framework Overview</vt:lpstr>
      <vt:lpstr> Overview</vt:lpstr>
      <vt:lpstr>Modernisation and Growth of the Indian Securities Market</vt:lpstr>
      <vt:lpstr> Modernisation of Indian Securities Market</vt:lpstr>
      <vt:lpstr> The Modern Indian Securities Market</vt:lpstr>
      <vt:lpstr>Growth of the Indian Securities Market</vt:lpstr>
      <vt:lpstr>Growth of the Indian Securities Market</vt:lpstr>
      <vt:lpstr>Key Statutes and Regulations</vt:lpstr>
      <vt:lpstr>Key Statutes</vt:lpstr>
      <vt:lpstr>Key Statutes</vt:lpstr>
      <vt:lpstr>Key Statutes</vt:lpstr>
      <vt:lpstr>Key Statutes</vt:lpstr>
      <vt:lpstr>Key Statutes</vt:lpstr>
      <vt:lpstr>Key Statutes</vt:lpstr>
      <vt:lpstr>Other Statutes</vt:lpstr>
      <vt:lpstr>Regulatory Framework</vt:lpstr>
      <vt:lpstr>Overview of Different Regulatory Authorities</vt:lpstr>
      <vt:lpstr>Key Regulatory Authorities</vt:lpstr>
      <vt:lpstr>Key Regulatory Authorities</vt:lpstr>
      <vt:lpstr>Scope of Key Regulatory Authorities</vt:lpstr>
      <vt:lpstr>Investigative and Judicial Powers</vt:lpstr>
      <vt:lpstr>Some SEBI Actions </vt:lpstr>
      <vt:lpstr>Judicial Process</vt:lpstr>
      <vt:lpstr>SEBI Investigations</vt:lpstr>
      <vt:lpstr>Examples of SEBI Investigations</vt:lpstr>
      <vt:lpstr>Examples of SEBI Investigations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Indian Securities Market: Legal Framework Overview</dc:title>
  <cp:lastModifiedBy>PP-AG</cp:lastModifiedBy>
  <cp:revision>10</cp:revision>
  <cp:lastPrinted>2012-05-21T15:19:30Z</cp:lastPrinted>
  <dcterms:created xsi:type="dcterms:W3CDTF">2005-10-13T10:47:59Z</dcterms:created>
  <dcterms:modified xsi:type="dcterms:W3CDTF">2012-05-28T13:01:17Z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earView IsDirty">
    <vt:lpwstr>YES</vt:lpwstr>
  </property>
  <property fmtid="{D5CDD505-2E9C-101B-9397-08002B2CF9AE}" pid="3" name="InsertsFilename">
    <vt:lpwstr>standard on-screen inserts.ppt</vt:lpwstr>
  </property>
</Properties>
</file>